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61" r:id="rId4"/>
    <p:sldId id="262" r:id="rId5"/>
    <p:sldId id="263" r:id="rId6"/>
    <p:sldId id="264" r:id="rId7"/>
    <p:sldId id="265" r:id="rId8"/>
    <p:sldId id="266"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Reading </a:t>
            </a:r>
            <a:r>
              <a:rPr lang="en-US" dirty="0"/>
              <a:t>/ Fluency. Students read grade-level text with fluency and comprehension.[1]</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3857413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listen </a:t>
            </a:r>
            <a:r>
              <a:rPr lang="en-US" dirty="0"/>
              <a:t>to and interpret a speaker's purpose by explaining the content, evaluating the delivery of the presentation, and asking questions or making comments about the evidence that supports a speaker's claims.[26A]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607319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follow </a:t>
            </a:r>
            <a:r>
              <a:rPr lang="en-US" dirty="0"/>
              <a:t>and give complex oral instructions to perform specific tasks, answer questions, or solve problems.[26B]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4253803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draw </a:t>
            </a:r>
            <a:r>
              <a:rPr lang="en-US" dirty="0"/>
              <a:t>conclusions about the speaker's message by considering verbal communication (e.g., word choice, tone) and nonverbal cues (e.g., posture, gestures, facial expressions).[26C]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901151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Listening </a:t>
            </a:r>
            <a:r>
              <a:rPr lang="en-US" dirty="0"/>
              <a:t>and Speaking / Speaking. Students speak clearly and to the point, using the conventions of language. Students will continue to apply earlier standards with greater complexity.[27]</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52940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present </a:t>
            </a:r>
            <a:r>
              <a:rPr lang="en-US" dirty="0"/>
              <a:t>a critique of a literary work, film, or dramatic production, employing eye contact, speaking rate, volume, enunciation, a variety of natural gestures, and conventions of language to communicate ideas effectively.[27A]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4006743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Listening </a:t>
            </a:r>
            <a:r>
              <a:rPr lang="en-US" dirty="0"/>
              <a:t>and Speaking / Teamwork. Students work productively with others in teams. Students will continue to apply earlier standards with greater complexity.[28]</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794588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participate </a:t>
            </a:r>
            <a:r>
              <a:rPr lang="en-US" dirty="0"/>
              <a:t>productively in discussions, plan agendas with clear goals and deadlines, set time limits for speakers, take notes, and vote on key issues.[28A]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2482718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Reading </a:t>
            </a:r>
            <a:r>
              <a:rPr lang="en-US" dirty="0"/>
              <a:t>/ Comprehension Skills. Students use a flexible range of metacognitive reading skills in both assigned and independent reading to understand an author's message. Students will continue to apply earlier standards with greater depth in increasingly more complex texts as they become self-directed, </a:t>
            </a:r>
            <a:r>
              <a:rPr lang="en-US" dirty="0" smtClean="0"/>
              <a:t>critical </a:t>
            </a:r>
            <a:r>
              <a:rPr lang="en-US" dirty="0"/>
              <a:t>readers.[RC]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39255360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establish </a:t>
            </a:r>
            <a:r>
              <a:rPr lang="en-US" dirty="0"/>
              <a:t>purposes for reading selected texts based upon own or </a:t>
            </a:r>
            <a:r>
              <a:rPr lang="en-US" dirty="0" smtClean="0"/>
              <a:t>others’ </a:t>
            </a:r>
            <a:r>
              <a:rPr lang="en-US" dirty="0"/>
              <a:t>desired outcome to enhance comprehension.[RCA]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2907596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ask </a:t>
            </a:r>
            <a:r>
              <a:rPr lang="en-US" dirty="0"/>
              <a:t>literal, interpretive, evaluative, and universal questions of text.[RCB]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651109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adjust fluency when reading aloud grade-level text based on the reading purpose and the nature of the text.[1A]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3755476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reflect </a:t>
            </a:r>
            <a:r>
              <a:rPr lang="en-US" dirty="0"/>
              <a:t>on understanding to monitor comprehension (e.g., summarizing and synthesizing; making textual, personal, and world connections; creating sensory images).[RCC]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826234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make inferences about text and use textual evidence to support understanding.[RCD]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31568091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summarize</a:t>
            </a:r>
            <a:r>
              <a:rPr lang="en-US" dirty="0"/>
              <a:t>, paraphrase, and synthesize texts in ways that maintain meaning and logical order within a text and across texts.[RCE]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3573901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mtClean="0"/>
              <a:t>make </a:t>
            </a:r>
            <a:r>
              <a:rPr lang="en-US"/>
              <a:t>connections between and across texts, including other media (e.g., film, play), and provide textual evidence.[RCF]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566432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text.[14]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927151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plan a first draft by selecting a genre appropriate for conveying the intended meaning to an audience, determining appropriate topics through a range of strategies (e.g., discussion, background reading, personal interests, interviews), and developing a thesis or controlling idea.[14A]</a:t>
            </a: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36822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develop </a:t>
            </a:r>
            <a:r>
              <a:rPr lang="en-US" dirty="0"/>
              <a:t>drafts by choosing an appropriate organizational strategy (e.g., sequence of events, cause-effect, compare-contrast) and building on ideas to create a focused, organized, and coherent piece of writing.[14B]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213871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revise drafts to ensure precise word choice and vivid images; consistent point of view; use of simple, compound, and complex sentences; internal and external coherence; and the use of effective transitions after rethinking how well questions of purpose, audience, and genre have been addressed.[14C]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516960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edit </a:t>
            </a:r>
            <a:r>
              <a:rPr lang="en-US" dirty="0"/>
              <a:t>drafts for grammar, mechanics, and spelling.[14D]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2512641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smtClean="0"/>
              <a:t>revise </a:t>
            </a:r>
            <a:r>
              <a:rPr lang="en-US" dirty="0"/>
              <a:t>final draft in response to feedback from peers and teacher and publish written work for appropriate audiences.[14E]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70942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Listening </a:t>
            </a:r>
            <a:r>
              <a:rPr lang="en-US" dirty="0"/>
              <a:t>and Speaking / Listening. Students will use comprehension skills to listen attentively to others in formal and informal settings. Students will continue to apply earlier standards with greater complexity.[26]</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7th Grade ELAR</a:t>
            </a:r>
            <a:endParaRPr lang="en-US" dirty="0"/>
          </a:p>
        </p:txBody>
      </p:sp>
    </p:spTree>
    <p:extLst>
      <p:ext uri="{BB962C8B-B14F-4D97-AF65-F5344CB8AC3E}">
        <p14:creationId xmlns:p14="http://schemas.microsoft.com/office/powerpoint/2010/main" xmlns="" val="19903008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788</Words>
  <Application>Microsoft Office PowerPoint</Application>
  <PresentationFormat>On-screen Show (4:3)</PresentationFormat>
  <Paragraphs>69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18</cp:revision>
  <dcterms:created xsi:type="dcterms:W3CDTF">2014-10-20T16:17:28Z</dcterms:created>
  <dcterms:modified xsi:type="dcterms:W3CDTF">2014-11-17T17:39:42Z</dcterms:modified>
</cp:coreProperties>
</file>